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Roboto-regular.fntdata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font" Target="fonts/Roboto-italic.fntdata"/><Relationship Id="rId23" Type="http://schemas.openxmlformats.org/officeDocument/2006/relationships/slide" Target="slides/slide19.xml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Revenues just  university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Expenses all cost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 just the money come from investment company for 25k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jpg"/><Relationship Id="rId10" Type="http://schemas.openxmlformats.org/officeDocument/2006/relationships/hyperlink" Target="mailto:jaybaksh@buffalo.edu" TargetMode="External"/><Relationship Id="rId13" Type="http://schemas.openxmlformats.org/officeDocument/2006/relationships/image" Target="../media/image7.png"/><Relationship Id="rId12" Type="http://schemas.openxmlformats.org/officeDocument/2006/relationships/hyperlink" Target="mailto:yingkaiy@buffalo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mailto:jaybaksh@buffalo.edu" TargetMode="External"/><Relationship Id="rId4" Type="http://schemas.openxmlformats.org/officeDocument/2006/relationships/image" Target="../media/image14.jpg"/><Relationship Id="rId9" Type="http://schemas.openxmlformats.org/officeDocument/2006/relationships/image" Target="../media/image13.jpg"/><Relationship Id="rId5" Type="http://schemas.openxmlformats.org/officeDocument/2006/relationships/image" Target="../media/image15.png"/><Relationship Id="rId6" Type="http://schemas.openxmlformats.org/officeDocument/2006/relationships/hyperlink" Target="mailto:ryanguri@buffalo.edu" TargetMode="External"/><Relationship Id="rId7" Type="http://schemas.openxmlformats.org/officeDocument/2006/relationships/image" Target="../media/image16.png"/><Relationship Id="rId8" Type="http://schemas.openxmlformats.org/officeDocument/2006/relationships/hyperlink" Target="mailto:tpavaska@buffalo.edu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527400" y="3409488"/>
            <a:ext cx="80892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students.	 By students.</a:t>
            </a:r>
            <a:endParaRPr sz="2400"/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950" y="711975"/>
            <a:ext cx="2600875" cy="26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311700" y="1685525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{MAIN FEATURES}</a:t>
            </a:r>
            <a:endParaRPr/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265500" y="20972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</a:t>
            </a:r>
            <a:endParaRPr/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idx="1" type="subTitle"/>
          </p:nvPr>
        </p:nvSpPr>
        <p:spPr>
          <a:xfrm>
            <a:off x="265500" y="13623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Logs in to Learn one</a:t>
            </a:r>
            <a:endParaRPr/>
          </a:p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4939500" y="724200"/>
            <a:ext cx="3837000" cy="3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resources available for student - 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Online classes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Lecture videos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BigShot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Downloadable(Licensed) Softwares.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Book Swapping</a:t>
            </a:r>
            <a:endParaRPr/>
          </a:p>
        </p:txBody>
      </p:sp>
      <p:pic>
        <p:nvPicPr>
          <p:cNvPr descr="Image result for student vector png"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0275" y="2007550"/>
            <a:ext cx="2296325" cy="31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ctrTitle"/>
          </p:nvPr>
        </p:nvSpPr>
        <p:spPr>
          <a:xfrm>
            <a:off x="311700" y="1685525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</a:t>
            </a:r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460950" y="4355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Advantages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460950" y="1825775"/>
            <a:ext cx="82221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More features at </a:t>
            </a:r>
            <a:r>
              <a:rPr b="1" lang="en" sz="1400">
                <a:solidFill>
                  <a:schemeClr val="dk1"/>
                </a:solidFill>
              </a:rPr>
              <a:t>ONE PLACE - 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Textbook exchange using geo location.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“BigShot” is a </a:t>
            </a:r>
            <a:r>
              <a:rPr lang="en" sz="1400">
                <a:solidFill>
                  <a:schemeClr val="dk1"/>
                </a:solidFill>
              </a:rPr>
              <a:t>UNIQUE </a:t>
            </a:r>
            <a:r>
              <a:rPr lang="en" sz="1400">
                <a:solidFill>
                  <a:srgbClr val="666666"/>
                </a:solidFill>
              </a:rPr>
              <a:t>Feature - communication with </a:t>
            </a:r>
            <a:r>
              <a:rPr lang="en" sz="1400">
                <a:solidFill>
                  <a:srgbClr val="666666"/>
                </a:solidFill>
              </a:rPr>
              <a:t>entrepreneurs online.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Ability to view tutorials/content from all subjects (not just ones you’re enrolled in).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Tutorials/Materials from multiple sources.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How to Sustain Advantages? Keep increasing amount of study/tutorial material and keep adding expertise to “BigShot” feature.</a:t>
            </a:r>
            <a:endParaRPr sz="1400">
              <a:solidFill>
                <a:srgbClr val="666666"/>
              </a:solidFill>
            </a:endParaRPr>
          </a:p>
          <a:p>
            <a:pPr indent="0" lvl="0" marL="22860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Functionality</a:t>
            </a:r>
            <a:br>
              <a:rPr lang="en" sz="1400"/>
            </a:br>
            <a:r>
              <a:rPr lang="en" sz="1400"/>
              <a:t>convenient options for the students</a:t>
            </a:r>
            <a:br>
              <a:rPr lang="en" sz="1400"/>
            </a:br>
            <a:r>
              <a:rPr lang="en" sz="1400"/>
              <a:t>Cost Effective -&gt; Potentially</a:t>
            </a:r>
            <a:endParaRPr sz="1400"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460950" y="3739775"/>
            <a:ext cx="24726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</a:t>
            </a:r>
            <a:endParaRPr sz="6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ctrTitle"/>
          </p:nvPr>
        </p:nvSpPr>
        <p:spPr>
          <a:xfrm>
            <a:off x="115275" y="1698650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CUSTOMERS</a:t>
            </a:r>
            <a:endParaRPr/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71900" y="4588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Customers</a:t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471900" y="1919075"/>
            <a:ext cx="6152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STUDENTS</a:t>
            </a:r>
            <a:r>
              <a:rPr lang="en" sz="1500">
                <a:solidFill>
                  <a:srgbClr val="666666"/>
                </a:solidFill>
              </a:rPr>
              <a:t> - intended users of LearnOne.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AutoNum type="arabicPeriod"/>
            </a:pPr>
            <a:r>
              <a:rPr lang="en" sz="1500">
                <a:solidFill>
                  <a:srgbClr val="666666"/>
                </a:solidFill>
              </a:rPr>
              <a:t>Industry/Companies - partnership with industry professionals to provide students with “BigShot”.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AutoNum type="arabicPeriod"/>
            </a:pPr>
            <a:r>
              <a:rPr lang="en" sz="1500">
                <a:solidFill>
                  <a:srgbClr val="666666"/>
                </a:solidFill>
              </a:rPr>
              <a:t>Universities - Intended consumers: purchase software and provide to students as part of their annual fees.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AutoNum type="arabicPeriod"/>
            </a:pPr>
            <a:r>
              <a:rPr lang="en" sz="1500">
                <a:solidFill>
                  <a:srgbClr val="666666"/>
                </a:solidFill>
              </a:rPr>
              <a:t>Market Attractiveness? Very attractive -&gt; no added fee to the students (surveys = students prefer LearnOne)</a:t>
            </a:r>
            <a:endParaRPr sz="1500">
              <a:solidFill>
                <a:srgbClr val="666666"/>
              </a:solidFill>
            </a:endParaRP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154" y="2917050"/>
            <a:ext cx="1871721" cy="10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ctrTitle"/>
          </p:nvPr>
        </p:nvSpPr>
        <p:spPr>
          <a:xfrm>
            <a:off x="115275" y="1698650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VALIDATION</a:t>
            </a:r>
            <a:endParaRPr/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60950" y="4004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Value Proposition 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arises, why customer will use our product?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As mentioned, our target customers are the students.</a:t>
            </a:r>
            <a:br>
              <a:rPr lang="en" sz="1400"/>
            </a:br>
            <a:r>
              <a:rPr lang="en" sz="1400"/>
              <a:t>According to the polls (online survey) conducted - </a:t>
            </a:r>
            <a:br>
              <a:rPr lang="en" sz="1400"/>
            </a:br>
            <a:r>
              <a:rPr lang="en" sz="1400"/>
              <a:t>More than </a:t>
            </a:r>
            <a:r>
              <a:rPr b="1" lang="en">
                <a:solidFill>
                  <a:schemeClr val="dk1"/>
                </a:solidFill>
              </a:rPr>
              <a:t>50%</a:t>
            </a:r>
            <a:r>
              <a:rPr lang="en" sz="1400"/>
              <a:t> students are not satisfied with what they have right now.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are trying to provide what they asked for - </a:t>
            </a:r>
            <a:r>
              <a:rPr lang="en">
                <a:solidFill>
                  <a:schemeClr val="dk1"/>
                </a:solidFill>
              </a:rPr>
              <a:t>CONVENIENCE.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Learnings - Survey Results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Shape 20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88" y="721675"/>
            <a:ext cx="7151133" cy="44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ctrTitle"/>
          </p:nvPr>
        </p:nvSpPr>
        <p:spPr>
          <a:xfrm>
            <a:off x="311700" y="1758225"/>
            <a:ext cx="8520600" cy="11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e-learning</a:t>
            </a:r>
            <a:endParaRPr sz="1800"/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3881650" y="1404000"/>
            <a:ext cx="4641900" cy="27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platform where students organize all their needs at one place. 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They will be connected to entrepreneurs all over the world. 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Students would place his/her idea, impress the entrepreneurs and thus turn their ideas into a reality.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YOUR LIFE , MAKE IT LARGE</a:t>
            </a: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….or someone else would hire you to make theirs.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50" y="1624050"/>
            <a:ext cx="2115451" cy="211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75500" y="11061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45%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People</a:t>
            </a:r>
            <a:r>
              <a:rPr lang="en"/>
              <a:t> use mobile apps for day to day interaction.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prefer mobile communication.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>
                <a:solidFill>
                  <a:schemeClr val="dk1"/>
                </a:solidFill>
              </a:rPr>
              <a:t>$30</a:t>
            </a:r>
            <a:r>
              <a:rPr lang="en" sz="11000"/>
              <a:t> billion</a:t>
            </a:r>
            <a:endParaRPr sz="11000"/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Mobile industry market size by the end of 2017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580475" y="4314975"/>
            <a:ext cx="8222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e-learning market size increasing the past few years</a:t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00" y="480425"/>
            <a:ext cx="8508675" cy="372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115275" y="1698650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46300" y="4980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</a:t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20650" y="1995275"/>
            <a:ext cx="5568900" cy="28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666666"/>
                </a:solidFill>
              </a:rPr>
              <a:t>UBlearns</a:t>
            </a:r>
            <a:r>
              <a:rPr lang="en">
                <a:solidFill>
                  <a:srgbClr val="2C3E50"/>
                </a:solidFill>
              </a:rPr>
              <a:t>, </a:t>
            </a:r>
            <a:r>
              <a:rPr lang="en">
                <a:solidFill>
                  <a:srgbClr val="666666"/>
                </a:solidFill>
              </a:rPr>
              <a:t>Piazza, Blackboard </a:t>
            </a:r>
            <a:r>
              <a:rPr lang="en"/>
              <a:t>and other campus portal platforms.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BigShot </a:t>
            </a:r>
            <a:r>
              <a:rPr lang="en">
                <a:solidFill>
                  <a:srgbClr val="666666"/>
                </a:solidFill>
              </a:rPr>
              <a:t>- Clarity, SmartUp </a:t>
            </a:r>
            <a:endParaRPr>
              <a:solidFill>
                <a:srgbClr val="6666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046" y="2026596"/>
            <a:ext cx="1323375" cy="8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925" y="2093088"/>
            <a:ext cx="696500" cy="6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450" y="3097900"/>
            <a:ext cx="1400925" cy="14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46300" y="4980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 Shortcomings</a:t>
            </a:r>
            <a:endParaRPr/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20650" y="1995275"/>
            <a:ext cx="82734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AutoNum type="arabicPeriod"/>
            </a:pPr>
            <a:r>
              <a:rPr lang="en" sz="1600">
                <a:solidFill>
                  <a:srgbClr val="666666"/>
                </a:solidFill>
              </a:rPr>
              <a:t>Not a one-stop-shop solution as required by students, quite generic.</a:t>
            </a:r>
            <a:endParaRPr sz="1600">
              <a:solidFill>
                <a:srgbClr val="666666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AutoNum type="arabicPeriod"/>
            </a:pPr>
            <a:r>
              <a:rPr lang="en" sz="1600">
                <a:solidFill>
                  <a:srgbClr val="666666"/>
                </a:solidFill>
              </a:rPr>
              <a:t>Poor to no mobile support for the platform.</a:t>
            </a:r>
            <a:endParaRPr sz="1600">
              <a:solidFill>
                <a:srgbClr val="666666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AutoNum type="arabicPeriod"/>
            </a:pPr>
            <a:r>
              <a:rPr lang="en" sz="1600">
                <a:solidFill>
                  <a:srgbClr val="666666"/>
                </a:solidFill>
              </a:rPr>
              <a:t>SmartUp requires to play in-app and accumulate 1000 in-app points before the users can get to ask the entrepreneurs with their queries.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ctrTitle"/>
          </p:nvPr>
        </p:nvSpPr>
        <p:spPr>
          <a:xfrm>
            <a:off x="115275" y="1698650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60950" y="4632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earn</a:t>
            </a:r>
            <a:endParaRPr/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460950" y="19854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Yearly packages - Given to universities at lower rates to generate yearly revenue. </a:t>
            </a:r>
            <a:r>
              <a:rPr lang="en">
                <a:solidFill>
                  <a:schemeClr val="dk1"/>
                </a:solidFill>
              </a:rPr>
              <a:t>Starts by end of 2017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Universities pay us, not the students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Free for students.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In-app purchases - Two or more mentors on “BigShot”.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Students can go for GOLDEN purchases.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Can have multiple mentors for same field.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460950" y="4238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model </a:t>
            </a:r>
            <a:endParaRPr/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01450" y="19854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utilization of Technology Fee 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Revenue growth -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UB @ moment</a:t>
            </a:r>
            <a:endParaRPr/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834785" y="2973075"/>
            <a:ext cx="132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ONE</a:t>
            </a:r>
            <a:br>
              <a:rPr lang="en"/>
            </a:br>
            <a:endParaRPr/>
          </a:p>
        </p:txBody>
      </p:sp>
      <p:cxnSp>
        <p:nvCxnSpPr>
          <p:cNvPr id="276" name="Shape 276"/>
          <p:cNvCxnSpPr>
            <a:endCxn id="275" idx="3"/>
          </p:cNvCxnSpPr>
          <p:nvPr/>
        </p:nvCxnSpPr>
        <p:spPr>
          <a:xfrm rot="10800000">
            <a:off x="2161985" y="3169875"/>
            <a:ext cx="5754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Shape 277"/>
          <p:cNvSpPr txBox="1"/>
          <p:nvPr/>
        </p:nvSpPr>
        <p:spPr>
          <a:xfrm>
            <a:off x="2727550" y="2973075"/>
            <a:ext cx="994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</a:t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2196400" y="2799375"/>
            <a:ext cx="635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</a:t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5298325" y="3253950"/>
            <a:ext cx="3029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tudent pay </a:t>
            </a:r>
            <a:r>
              <a:rPr lang="en"/>
              <a:t>10% (part of tuition bill)</a:t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4336025" y="3367050"/>
            <a:ext cx="44100" cy="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3616925" y="2959725"/>
            <a:ext cx="14823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using fee</a:t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5298325" y="2695950"/>
            <a:ext cx="2702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pay 90%</a:t>
            </a:r>
            <a:endParaRPr/>
          </a:p>
        </p:txBody>
      </p:sp>
      <p:cxnSp>
        <p:nvCxnSpPr>
          <p:cNvPr id="283" name="Shape 283"/>
          <p:cNvCxnSpPr/>
          <p:nvPr/>
        </p:nvCxnSpPr>
        <p:spPr>
          <a:xfrm flipH="1">
            <a:off x="4911225" y="2973075"/>
            <a:ext cx="3540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Shape 284"/>
          <p:cNvCxnSpPr/>
          <p:nvPr/>
        </p:nvCxnSpPr>
        <p:spPr>
          <a:xfrm rot="10800000">
            <a:off x="4922325" y="3276075"/>
            <a:ext cx="354000" cy="1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</a:t>
            </a:r>
            <a:endParaRPr/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369" y="0"/>
            <a:ext cx="64448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ctrTitle"/>
          </p:nvPr>
        </p:nvSpPr>
        <p:spPr>
          <a:xfrm>
            <a:off x="311700" y="1790500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Struggle of Students</a:t>
            </a:r>
            <a:endParaRPr sz="1800"/>
          </a:p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ctrTitle"/>
          </p:nvPr>
        </p:nvSpPr>
        <p:spPr>
          <a:xfrm>
            <a:off x="311700" y="1698650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PROJECTIONS</a:t>
            </a:r>
            <a:endParaRPr/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4294967295"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</a:t>
            </a:r>
            <a:endParaRPr/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Projections</a:t>
            </a:r>
            <a:endParaRPr/>
          </a:p>
        </p:txBody>
      </p:sp>
      <p:pic>
        <p:nvPicPr>
          <p:cNvPr id="306" name="Shape 30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00" y="91850"/>
            <a:ext cx="7354076" cy="45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$400k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by end of 2019.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Just by taking UB as our source of income.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ctrTitle"/>
          </p:nvPr>
        </p:nvSpPr>
        <p:spPr>
          <a:xfrm>
            <a:off x="311700" y="1698650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NUMBERS - BY 2018</a:t>
            </a:r>
            <a:endParaRPr/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4294967295" type="title"/>
          </p:nvPr>
        </p:nvSpPr>
        <p:spPr>
          <a:xfrm>
            <a:off x="460950" y="4931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 and milestones</a:t>
            </a:r>
            <a:endParaRPr/>
          </a:p>
        </p:txBody>
      </p:sp>
      <p:sp>
        <p:nvSpPr>
          <p:cNvPr id="326" name="Shape 326"/>
          <p:cNvSpPr txBox="1"/>
          <p:nvPr>
            <p:ph idx="4294967295" type="body"/>
          </p:nvPr>
        </p:nvSpPr>
        <p:spPr>
          <a:xfrm>
            <a:off x="3076200" y="1024625"/>
            <a:ext cx="2991600" cy="16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15,000</a:t>
            </a:r>
            <a:endParaRPr sz="7200"/>
          </a:p>
        </p:txBody>
      </p:sp>
      <p:sp>
        <p:nvSpPr>
          <p:cNvPr id="327" name="Shape 3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3673200" y="2466800"/>
            <a:ext cx="1797600" cy="18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Users by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4294967295" type="title"/>
          </p:nvPr>
        </p:nvSpPr>
        <p:spPr>
          <a:xfrm>
            <a:off x="460950" y="4931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 and milestones</a:t>
            </a:r>
            <a:endParaRPr/>
          </a:p>
        </p:txBody>
      </p:sp>
      <p:sp>
        <p:nvSpPr>
          <p:cNvPr id="334" name="Shape 334"/>
          <p:cNvSpPr txBox="1"/>
          <p:nvPr>
            <p:ph idx="4294967295" type="body"/>
          </p:nvPr>
        </p:nvSpPr>
        <p:spPr>
          <a:xfrm>
            <a:off x="3407100" y="1011500"/>
            <a:ext cx="2329800" cy="16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200+</a:t>
            </a:r>
            <a:endParaRPr sz="7200"/>
          </a:p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Shape 336"/>
          <p:cNvSpPr txBox="1"/>
          <p:nvPr/>
        </p:nvSpPr>
        <p:spPr>
          <a:xfrm>
            <a:off x="3673200" y="2256850"/>
            <a:ext cx="1797600" cy="18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Entrepreneurs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20+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Universities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ctrTitle"/>
          </p:nvPr>
        </p:nvSpPr>
        <p:spPr>
          <a:xfrm>
            <a:off x="372075" y="1698650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$25k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Seed investment we are looking for.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ctrTitle"/>
          </p:nvPr>
        </p:nvSpPr>
        <p:spPr>
          <a:xfrm>
            <a:off x="301450" y="340325"/>
            <a:ext cx="8222100" cy="10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Learn One</a:t>
            </a:r>
            <a:endParaRPr sz="3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</a:t>
            </a:r>
            <a:endParaRPr sz="1800"/>
          </a:p>
        </p:txBody>
      </p:sp>
      <p:sp>
        <p:nvSpPr>
          <p:cNvPr id="356" name="Shape 356"/>
          <p:cNvSpPr txBox="1"/>
          <p:nvPr>
            <p:ph idx="1" type="subTitle"/>
          </p:nvPr>
        </p:nvSpPr>
        <p:spPr>
          <a:xfrm>
            <a:off x="1208300" y="1231225"/>
            <a:ext cx="34731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Jay Bakshi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Graduate Student Computer Science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jaybaksh@buffalo.edu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4480744_10209276351438898_5909847352374994774_o.jpg"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49" y="13827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5">
            <a:alphaModFix/>
          </a:blip>
          <a:srcRect b="20426" l="0" r="0" t="0"/>
          <a:stretch/>
        </p:blipFill>
        <p:spPr>
          <a:xfrm>
            <a:off x="548350" y="2085475"/>
            <a:ext cx="548700" cy="5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1154250" y="2016425"/>
            <a:ext cx="3996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Ryan Gurian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Senior Mechanical Engineering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ryanguri@buffalo.edu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7">
            <a:alphaModFix/>
          </a:blip>
          <a:srcRect b="2532" l="24057" r="22965" t="7965"/>
          <a:stretch/>
        </p:blipFill>
        <p:spPr>
          <a:xfrm>
            <a:off x="542950" y="2924525"/>
            <a:ext cx="608174" cy="5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1172850" y="2781400"/>
            <a:ext cx="3036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Tushar Pavaskar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Graduate Student Electrical Engineering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tpavaska@buffalo.edu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9">
            <a:alphaModFix/>
          </a:blip>
          <a:srcRect b="50114" l="14932" r="6678" t="0"/>
          <a:stretch/>
        </p:blipFill>
        <p:spPr>
          <a:xfrm>
            <a:off x="4566175" y="1307425"/>
            <a:ext cx="678376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>
            <p:ph idx="1" type="subTitle"/>
          </p:nvPr>
        </p:nvSpPr>
        <p:spPr>
          <a:xfrm>
            <a:off x="5244550" y="1231225"/>
            <a:ext cx="34731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Ashutosh Jainvi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Graduate Student Computer Science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ajainvi@buffalo.edu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11">
            <a:alphaModFix/>
          </a:blip>
          <a:srcRect b="19601" l="0" r="0" t="0"/>
          <a:stretch/>
        </p:blipFill>
        <p:spPr>
          <a:xfrm>
            <a:off x="4566175" y="2373325"/>
            <a:ext cx="678375" cy="71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5244550" y="2373325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Yingkai Yang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Senior Mechanical Engineering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yingkaiy@buffalo.edu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Shape 3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1456" y="4240850"/>
            <a:ext cx="743400" cy="7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ctrTitle"/>
          </p:nvPr>
        </p:nvSpPr>
        <p:spPr>
          <a:xfrm>
            <a:off x="150275" y="1869750"/>
            <a:ext cx="85206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     Questions?</a:t>
            </a:r>
            <a:endParaRPr sz="6000"/>
          </a:p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00" y="1869750"/>
            <a:ext cx="1558500" cy="15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60950" y="4588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/>
              <a:t>is the problem?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60950" y="2010475"/>
            <a:ext cx="7542900" cy="26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1400"/>
              <a:buAutoNum type="arabicPeriod"/>
            </a:pPr>
            <a:r>
              <a:rPr lang="en" sz="1400">
                <a:solidFill>
                  <a:srgbClr val="2C3E50"/>
                </a:solidFill>
              </a:rPr>
              <a:t>No one stop solution for students to look at.</a:t>
            </a:r>
            <a:endParaRPr sz="1400">
              <a:solidFill>
                <a:srgbClr val="2C3E5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C3E5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Complexity of tools.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C3E50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1400"/>
              <a:buAutoNum type="arabicPeriod"/>
            </a:pPr>
            <a:r>
              <a:rPr lang="en" sz="1400">
                <a:solidFill>
                  <a:srgbClr val="2C3E50"/>
                </a:solidFill>
              </a:rPr>
              <a:t>Lack of availability of student resources.</a:t>
            </a:r>
            <a:endParaRPr sz="1400">
              <a:solidFill>
                <a:srgbClr val="2C3E5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C3E50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1400"/>
              <a:buAutoNum type="arabicPeriod"/>
            </a:pPr>
            <a:r>
              <a:rPr lang="en" sz="1400">
                <a:solidFill>
                  <a:srgbClr val="2C3E50"/>
                </a:solidFill>
              </a:rPr>
              <a:t>Risk of failure , public fear , financial problems and loss of self confidence due to which students can’t openly discuss their unique ideas and get guidance to implement it.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ctrTitle"/>
          </p:nvPr>
        </p:nvSpPr>
        <p:spPr>
          <a:xfrm>
            <a:off x="311700" y="1724900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Bringing order to a chaos</a:t>
            </a:r>
            <a:endParaRPr sz="1800"/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60950" y="4588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297325" y="2010475"/>
            <a:ext cx="4216200" cy="25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1400"/>
              <a:buAutoNum type="arabicPeriod"/>
            </a:pPr>
            <a:r>
              <a:rPr lang="en" sz="1400">
                <a:solidFill>
                  <a:srgbClr val="2C3E50"/>
                </a:solidFill>
              </a:rPr>
              <a:t>One platform to access all study resources.</a:t>
            </a:r>
            <a:endParaRPr sz="1400">
              <a:solidFill>
                <a:srgbClr val="2C3E5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C3E50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1400"/>
              <a:buAutoNum type="arabicPeriod"/>
            </a:pPr>
            <a:r>
              <a:rPr lang="en" sz="1400">
                <a:solidFill>
                  <a:srgbClr val="2C3E50"/>
                </a:solidFill>
              </a:rPr>
              <a:t>Guidance or support via one to one communication with entrepreneurs and successful people in the area of interest.</a:t>
            </a:r>
            <a:endParaRPr sz="1400">
              <a:solidFill>
                <a:srgbClr val="2C3E5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C3E50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1400"/>
              <a:buAutoNum type="arabicPeriod"/>
            </a:pPr>
            <a:r>
              <a:rPr lang="en" sz="1400">
                <a:solidFill>
                  <a:srgbClr val="2C3E50"/>
                </a:solidFill>
              </a:rPr>
              <a:t>Helps students to test themselves and choose a perfect field of their interest.</a:t>
            </a:r>
            <a:endParaRPr sz="1400">
              <a:solidFill>
                <a:srgbClr val="2C3E50"/>
              </a:solidFill>
            </a:endParaRPr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0" r="8164" t="8164"/>
          <a:stretch/>
        </p:blipFill>
        <p:spPr>
          <a:xfrm>
            <a:off x="4721550" y="2010475"/>
            <a:ext cx="3961500" cy="26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311700" y="1711775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3803725"/>
            <a:ext cx="891901" cy="8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5746319" y="1866601"/>
            <a:ext cx="1621200" cy="1621200"/>
          </a:xfrm>
          <a:prstGeom prst="ellipse">
            <a:avLst/>
          </a:prstGeom>
          <a:noFill/>
          <a:ln cap="rnd" cmpd="sng" w="9525">
            <a:solidFill>
              <a:srgbClr val="2C3E5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BIG SHOT</a:t>
            </a:r>
            <a:endParaRPr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833865" y="2015088"/>
            <a:ext cx="1324200" cy="1324200"/>
          </a:xfrm>
          <a:prstGeom prst="ellipse">
            <a:avLst/>
          </a:prstGeom>
          <a:noFill/>
          <a:ln cap="rnd" cmpd="sng" w="9525">
            <a:solidFill>
              <a:srgbClr val="2C3E5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Piazza</a:t>
            </a:r>
            <a:endParaRPr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537425" y="1478600"/>
            <a:ext cx="1209000" cy="1209000"/>
          </a:xfrm>
          <a:prstGeom prst="ellipse">
            <a:avLst/>
          </a:prstGeom>
          <a:noFill/>
          <a:ln cap="rnd" cmpd="sng" w="9525">
            <a:solidFill>
              <a:srgbClr val="2C3E5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UBLearns</a:t>
            </a:r>
            <a:endParaRPr sz="12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3748050" y="1099825"/>
            <a:ext cx="3733500" cy="3595800"/>
          </a:xfrm>
          <a:prstGeom prst="ellipse">
            <a:avLst/>
          </a:prstGeom>
          <a:noFill/>
          <a:ln cap="rnd" cmpd="sng" w="9525">
            <a:solidFill>
              <a:srgbClr val="2C3E5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LEARN ONE</a:t>
            </a:r>
            <a:endParaRPr sz="18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50" y="2276449"/>
            <a:ext cx="1820199" cy="12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4946675" y="3037500"/>
            <a:ext cx="1062900" cy="1062900"/>
          </a:xfrm>
          <a:prstGeom prst="ellipse">
            <a:avLst/>
          </a:prstGeom>
          <a:noFill/>
          <a:ln cap="rnd" cmpd="sng" w="9525">
            <a:solidFill>
              <a:srgbClr val="2C3E5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E50"/>
                </a:solidFill>
                <a:latin typeface="Roboto"/>
                <a:ea typeface="Roboto"/>
                <a:cs typeface="Roboto"/>
                <a:sym typeface="Roboto"/>
              </a:rPr>
              <a:t>Book Swaps</a:t>
            </a:r>
            <a:endParaRPr sz="120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1406500" y="1478600"/>
            <a:ext cx="19263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NOT JUST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EASY AND AT ONE PLACE</a:t>
            </a:r>
            <a:endParaRPr/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8164" t="8164"/>
          <a:stretch/>
        </p:blipFill>
        <p:spPr>
          <a:xfrm>
            <a:off x="1346250" y="839151"/>
            <a:ext cx="6451500" cy="43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